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F0F046-15B4-4D09-8B3D-9ACA1FE092A5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026144-204B-41B6-A436-6FC5F7015F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052041-EA92-44B2-B9AD-93DCA967F4CF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BFC36B-EC23-4C50-94C8-4F1052254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1C83F-BC0A-4F93-9CEB-71B2711B1B4F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04374-BA9B-4108-BCA3-C0773BC493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A3B89F-ECBA-468D-A176-A4313DFFA1BE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AAAAD4-3D7B-4964-9043-63851ACF1C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7C71F-13EE-487E-8930-76EF925F92B1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B8A609-D882-444D-9A61-F7608E8614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555A0E-32AB-4B94-BF73-5FF4AFF1242F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06A50D-ACF4-4739-83F8-F23B9811ED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0F5FF-D0BA-4A4F-A7F6-83D6435AE26B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8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9A6BDA-6ED7-4AA1-B417-B310BD469C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B7ABC-2002-4F60-A31C-5C8DFE19617D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CE138-1025-461E-9386-D10DC54645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75E72-18A8-4817-ABE6-EF56C9E7867C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7B8BC0-1C1F-4C28-8004-44F4FF788C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ACD754-B11F-4186-9888-6F52C9CFDA8E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FC0D7B-38A2-46F1-A2CE-64B965742C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nip and Round Single Corner Rectangle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ight Triangle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A94D1-5318-4307-A3FB-E06C15E64E61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6C0536-6A70-44BF-BA64-A05B15D171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D8180CE-0B4D-43D1-BD12-3A57E1C3BE96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F4D1C74-F3F2-4287-BCE2-F852217FD0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grpSp>
        <p:nvGrpSpPr>
          <p:cNvPr id="1033" name="Group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73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4" r:id="rId9"/>
    <p:sldLayoutId id="2147483670" r:id="rId10"/>
    <p:sldLayoutId id="214748367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dirty="0" smtClean="0"/>
              <a:t>The Compton Effect</a:t>
            </a:r>
            <a:endParaRPr lang="en-US" dirty="0"/>
          </a:p>
        </p:txBody>
      </p:sp>
      <p:sp>
        <p:nvSpPr>
          <p:cNvPr id="13314" name="Subtitl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algn="ctr" eaLnBrk="1" hangingPunct="1"/>
            <a:r>
              <a:rPr lang="en-US" smtClean="0"/>
              <a:t>Light has momentum, too!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Electron Microscope</a:t>
            </a:r>
          </a:p>
        </p:txBody>
      </p:sp>
      <p:pic>
        <p:nvPicPr>
          <p:cNvPr id="22530" name="Picture 2" descr="http://www.math.uwaterloo.ca/AM_Dept/prospective/media/an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1773238"/>
            <a:ext cx="3240087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Box 5"/>
          <p:cNvSpPr txBox="1">
            <a:spLocks noChangeArrowheads="1"/>
          </p:cNvSpPr>
          <p:nvPr/>
        </p:nvSpPr>
        <p:spPr bwMode="auto">
          <a:xfrm>
            <a:off x="2411413" y="5157788"/>
            <a:ext cx="36734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onstantia" pitchFamily="18" charset="0"/>
              </a:rPr>
              <a:t>Ant’s head, magnified 2,000 times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Summary</a:t>
            </a:r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Light has momentum 	p = h/</a:t>
            </a:r>
            <a:r>
              <a:rPr lang="el-GR" smtClean="0"/>
              <a:t>λ</a:t>
            </a:r>
            <a:endParaRPr lang="en-US" smtClean="0"/>
          </a:p>
          <a:p>
            <a:pPr eaLnBrk="1" hangingPunct="1"/>
            <a:r>
              <a:rPr lang="en-US" smtClean="0"/>
              <a:t>When a photon collides with an electron, the electron scatters and emits a low energy photon.  This is a perfectly elastic collision, as if the photon was a particle</a:t>
            </a:r>
          </a:p>
          <a:p>
            <a:pPr eaLnBrk="1" hangingPunct="1"/>
            <a:r>
              <a:rPr lang="en-US" smtClean="0"/>
              <a:t>Matter can have wavelength 	</a:t>
            </a:r>
            <a:r>
              <a:rPr lang="el-GR" smtClean="0"/>
              <a:t>λ </a:t>
            </a:r>
            <a:r>
              <a:rPr lang="en-US" smtClean="0"/>
              <a:t>= h/p</a:t>
            </a:r>
          </a:p>
          <a:p>
            <a:pPr eaLnBrk="1" hangingPunct="1"/>
            <a:r>
              <a:rPr lang="en-US" smtClean="0"/>
              <a:t>The smaller and slower, the greater the wavelength</a:t>
            </a:r>
          </a:p>
          <a:p>
            <a:pPr eaLnBrk="1" hangingPunct="1"/>
            <a:r>
              <a:rPr lang="en-US" smtClean="0"/>
              <a:t>Slow moving electrons can act like photons in this sense, being able to diffract and interfere.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Compton Effect</a:t>
            </a:r>
          </a:p>
        </p:txBody>
      </p:sp>
      <p:sp>
        <p:nvSpPr>
          <p:cNvPr id="1433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Discovered in 1923 by Arthur Compton</a:t>
            </a:r>
          </a:p>
          <a:p>
            <a:pPr eaLnBrk="1" hangingPunct="1"/>
            <a:r>
              <a:rPr lang="en-US" smtClean="0"/>
              <a:t>Pointed x-rays at metal atoms</a:t>
            </a:r>
          </a:p>
          <a:p>
            <a:pPr eaLnBrk="1" hangingPunct="1"/>
            <a:r>
              <a:rPr lang="en-US" smtClean="0"/>
              <a:t>X-rays are high frequency, high energy photons</a:t>
            </a:r>
          </a:p>
          <a:p>
            <a:pPr eaLnBrk="1" hangingPunct="1"/>
            <a:r>
              <a:rPr lang="en-US" smtClean="0"/>
              <a:t>X-rays knocked electrons from the metal</a:t>
            </a:r>
          </a:p>
          <a:p>
            <a:pPr eaLnBrk="1" hangingPunct="1"/>
            <a:r>
              <a:rPr lang="en-US" smtClean="0"/>
              <a:t>A low energy photon emitted after the collision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AutoShape 2" descr="data:image/jpg;base64,/9j/4AAQSkZJRgABAQAAAQABAAD/2wCEAAkGBhQSEBUUExMVExQWFxkZFRgYGBwdFxYgICEZGRkgGBkXHCghIBkjIB8fKy8gJCcpLC4tHR4yNTA2NTI3MCoBCQoKDgwOGg8PGiskHyA0NCwpMSwpLC4tLCwsKSwsNCksNSwsLCkpLCw0LTAsLiwpKiw0LywtLC4sLCksKSwpLP/AABEIAH0AogMBIgACEQEDEQH/xAAbAAEAAwADAQAAAAAAAAAAAAAABAUGAgMHAf/EADoQAAIBAwIGAQMBBgMIAwAAAAECAwAREgQhBQYTIjFBUSMyYRQHFjNScYFCseEVNGKSk6HB0USCkf/EABkBAQEBAQEBAAAAAAAAAAAAAAABAgMEBf/EACoRAAICAQMDAgYDAQAAAAAAAAABAhEhAzFBBBJRYXETIjKBkfChsdEF/9oADAMBAAIRAxEAPwD2+STEEnwBes3o+Y5RHFLKImXUIrRRx3EoZymCgs+Liz9zjAC3ix201VacsaYBgIVswt5PaLhrJv2DIA9ttwD6qOylceeEzwWCZnyVGAwGLsZVCkl/N423G1rG+9dGq/aAg08k0cMjBUdkLYqrssX6jE9xI7PdvII8+buHl7ToQViUFSpB3vdcypJvuQXbc/zGoek5L0ydT6YZZLjE3xVSixFQL2+0Wv5sSL2qZGDrl5yRbXhl7n6cdsPqOHWJ1HftizeTYEBiK7dTzZGmmXUFHxZihHaMCCytmxOKgFSMibeN96lJy5pw2XSF7g3JJsQyvcXOxLKpJHkgE3rnNwKFoxGYxgGZgASCC2RYgqQRfI339mmRgg/vamDOIpDGuwe6BGYFUKgl9jdvJ2Nmtf3VD9oYaWMLAxhdYWLswBUP+pzuv/D0D/Xf8XvW5X0xv9FRe3i4xtiRhY9p7V3W3gV8j5V0q42hUY44+dsWd19+i7/87DwbUyMFWOfo3S6RyFirnwpChUEuTWcAixGwN73G1dun53RgPpS3YlY9lHVYOsTBe849zD7iNrn1VjDyzp1FhEtrMNyTswCMLk3tiALegNq4avleFo8EURkXxZRut3WRrX+WUH0dtiDvUqQwS+E8SE8QkCsncylWtkCrFDexI8g+6mVB4LwldNAsSEkLkbnySxLEm35JqdW0QUpSgFKUoBVTxnmnTaXaaVVa1wg3c/HaN6hcy84rp2EMS9fVNskS+vy9vA/Hn+g3qv4VyK0kq6rXSGXUBgwQfw0AvitvYBN9ttve9+bk9on09DpNOMPjdU3GL+lL6pe3her+xq9BqTJGHKGPLcK33AesgPB/HqpFKV0PmyabtKhSlKEFKUoBSlKAUpSgKrmfVTRaWSWBo1aJHkPUjZwwVWawxkQgm3m5/pVXBzgIpRBqCrykE5RqqA9hlAETTPJbEHv+2+1aPWaRZY3jcXR1ZWHi4YEHcfg1Tty5pZJ3N3zVld0ErhQxQxhigNrsm35FZd8FRG0/PcbBW6E6xlo1Z2CWjMgDoGAe/wBjKxte2Sjz46NF+0SKdolgTqZzRobSRnFHWVlc4ObEdM3RrML+K5a7k5ROkvUWPTxdN2UlwD0lxGffgRYDuZbgC3wRZ6XlOCMLj1ex0ZLyyHDDIKq3bZLMwx9gkGisYLmlKVogpSuEsoVSzEKqgliTYADckk+AKAruZ+KNptJNMouyLdb+LkgC/wCBevMV10uBkGq1n6lQ0hZv92IUFio39gWB8E2Fq9Inj/XQxlXZNO5JkUoQ8yg2UAv9sbeScblSLEXrKx8qaRpf0n+0y6Bv906yZXG5UqGvt8Y3/wA64akZN4Pv/wDL6vptDTlHVw7va7VbbP8AGE73waDkrgsKQLqEQ9SdQ7sxybu3IBO+N/8AW9aSuEMIRQqgBVAAA8ADYV9kkCgliAACSSbAAeSSfVdYqlR8fqNZ62o5tvPnxwvscqV1walXBKMrAGxxINj8G3veuytHAUpSgFKUoBSlKAUpSgKDnLh000KLFcgSK0iC13UBtu5gDvY2JF7VmZeVNZ01BycXi6i5KWcKkigG7KpxYr5Pr3bfZcf4udPGrKodmYKq925sT4jR3OwOyqT/AG3qv5b5kk1UrkoEi6MEibnMF+oGDbeLpt/rthpWaWxntVynqX080UkTSyvp3RZjqCAAYcEjKg9xEnm4xN8r32qdqOWZMmkMTyq0xLQ9YgmPpqsQBLWAR7krfc771yH7Qn7CdK/ciSsF6kmMbsyIbxwlQ/Y5IYqLAbm+3ODnOaSWJFgWMtOisrlg3TZZzkAyC5+ncMpZG8BviY2GT5wXlnURyRyyktKJhmxkY/S6CoVAJtbqD43IyrZUqu4hx2OJxGcmbBnIRS2CAElnt4W4sPZOwB3ttKibnbxTiqadM3J3IVVUFndj4VFG5Y/H9Sdt64x6SQzmRpT08QqRBQFF7ZFzuWa/jwAPV96h8O1iR6Zp5NUNQrnPqC3T3sqrEq3svgAXYknySamcG4umphWRD5+5faNYEqwIBBF/Y9g+DU3BNNY1uW9Rcvm5A13VEJ6XTxMlw9wvUuL52z/w2tbatnWM1nP9zIkSEFWKo53BKSJG+S22Bucdzex8UlXIRWcN4TrlH11nkS6ddEbB5SBJcxs2qe4ywvbpAqBt6qVNwvWkmyz9QjtczBkWPo4mNu4ZS9W5yx8kNlYWqdpf2hLIWCQsSSBDvbqEv0wGJFk+ffbf3tXJ+cZlnMTaQ3IgVF6iXzk6+WTAlQg6Xkb/AI3sM0mXJZ8saGSJJOqLM0rN5BvdUF9vyDVzWW/fjZD+nf62B0/ev1QzrHdv5LFlNjfY/O1XnBuJdeESFChu6stwcWRmRhceRkpsfYraaIybSlKpBSoeu0sjlDHMYgD3DBWz8bXbx4Pj5qn5ifXQyieAieBbdXTBB1CP8TRP5Le8T5ttVSt0VKzSVkJP2ixNpNbNCpJ0rMlmGzt4QixviW/vtWXOt1cWoTiE800Uc76iJIpFCiKNY5JIi0Z2zuhO/wCPmqDg2gdYv0pez6mThjE4i9n6kr7eDYCvRDSVW/T+8m1E9D0XPTRcOl1GsUdXTytDKsY+5gwAxDHa4IPn5rV8P1qzRJKn2yKrrfzYgEX/ADXlfEdE7at9IZLq/E4GdcF77xLKxPwPpHYbbmoXAk1mpVYtPqHU8PhusYsA8qyMgRz7Uonv+Y+qPTTV7f4yuKZ6/wAQ4ZFOoWVFdQQQD6I9iuGh4LBCbxRJGccO0W7bswG3oFjt6uaws3D+L63TTN1v0wdiIYXjVZbXH3yLutvVhew/NXPL/LnEYosZ+I5n19JWK/8A3fc/3FcnBJXavx+4MV6l7Ny7pnMZaCM9IAR9o7QDcAfgHe3zWXl5k4Np5jDnCjiRWOKsVV1JK9yiwKknYGwufzWg43w/UPBaHUFJBGwPYv1Gt2m5+3f4+a8R0WoiTRlH1UcBUW1GmfThppHBN8XK3BOwBuMa3oaSnd/v8M1GKe57gOJjVLKmmkK42HXCBo7k9wjJNmYD3uoJHmxFWWm0+CKl2bEAZMbs35Y+yawX7OdPO/DoUXV9J4gVkj6aMyXZmTIPuOwrYeLAVpjwrVD/AOcf+hHXCS7ZNb0Zap0Z/R8Nhy1fDIW6XReHVQgKSI7skwBvYMOqhNr+HA9bX/KHBTp4SX/iS4O4tYJjHHEqj+ioLn2bn8Ch5Xz1Ua61NZg+oUR7wxBmEbSBRY+fJP8AQitZw3RTIT1ZzMCNh01W3/L5rC3sMn1VnlnT5s/SBLEk7ta5IclVvZSWAJIAuRvVpStmSo/dTTd/0h3+e5u3uz7N+zuAbttuAa7NPy1po2VkiVSgULa+2JkKnz5BkffycjerOlSkLKuHlnTIxZYlBLK3k7FWzXEE2UBt7CwvU/TaVY1xRQouzWHyxLMf7kk/3rtpSgKUpVApSlAV3HOX4NZGItRH1EDBgMmXcX9oQfZ91m9VyZIeMQ6lcRpkjUkX3zRZI0AX4xfzW1pW4zlHCKm0Yt+T5Txsau6/p8AxF+7qBGiG1v5WJvVny3oIYtRq+np3hd3WR2YgiXLMBlAJxGSv2mx3v7q81MxRGYKzkAkKtsm/AuQLn8msxy7pdTFqnaeNmbUxpJJIGBihKmUdJbm/YpQCw7jm21SWo3S+xbbNZSoXBtd1oEl9OCy9uJxJONxkfVt771NrJkVCm4LA8nUaCJpP5iilvxuReptKAi6vQ5ByhEcrLiJQqlh7H3DcA+j8mshxnmLWAHR/Sh1kpVYJibQOpPewDXOYAI6e5uRb5rc1T8xcGaYRvEVWeF84iwup9Mre8WHx+KxJPdHo6f4bk46nOz8Ph+3D9DF828Mki6kUdrf7OSLTAozFpVZwREwYWlv0jc3OwPo16TEDiL7mwv8A191i+JScR0unlnfURWVi4jCZ/cQAmbYnEE/k22F9hWoHGYxp1nd1SMoGLE7bj/P8eakXk3qdNKKi01K3WLecY2zvxZPpVfwbjkWqRniJIVipupUg7Hwd/BFWFbTvY884S05OM1TQpSlUwKUpQClKUApSlAdWqmwRmtfFSbfNheqLR87wMFzyQlFLsUbpITEJ8TJa18Df+3/7fzxBlKnwwIP99qo5eUdOISjlunszZMLWEI0xubfb0xv+d6jsp8bnKIbkSIMWJV43WUkGFUCoV3y6q2Hm5A8g2irz7AVfrBo7PIhGLZKiYh3kFrqAW/8AIuN6lfujGwu888r2IWRnXJbmJlKhVCgqYlIsLE5FgbmosnIELG7Sys+TmRz0yz5lWI3jslrbFArLc2NZ+YuD7++GnghxijmKwgIiiN7MEkTTt0yw7sGYX+drXrUA1RT8nwtGEDOthIFIIuM5EnJ3W2zotri1rg3q9AqqyM+0pStEFKUoCh5u4fLLHF00EoSZHeMsF6gW5ABbbzbY1Q8d0UoC6vVsDIrAafSpZoyxuFDZfc9ze48Y7VvKyvMul1LayF4YRKqI2BZgEjkJtk48nFfAA8muU48n1uh6htx032pK3bdP2tulezazXPBF4RxldHp+k8Up1bOS0drtO7bl0ZbqY/8Ai/wgWIB2qXo+JaxdZDHOYiJlkYxoDeEKLglye65IHx8V36Xk6MRuZ2aWaSxkmyKuCNx0ypBQKRtb4qp4HxIjUSauVWOnZOlFOzL2JHe5kWwsJGuQyg77WFxfOVR07tOfxJJd3ltbylhKK4S3XLS42NxSsnw3myabVQgRBdPMJDGWv1Sqi/UI8BCSAAdze9ayusZKWx83X6eeg0p7tXv6tfnApSlaPOKUpQClKUArz3jsc882tji/UOwZkAyP6cIdOuSFcscy7Ai4yuVINr16FXwKKjVlMPJw/URXQ/q30wdScJGMxvEPtYMGwEvlVIAPrG4qLBw/VIzmZdWQ7xPP0XYMx/TxoChjYeJVbIIR4S4wr0OlTtFmO4Tw/WCSOSZpi/WRXHU+l0/065fTBw/i/wCK173ttWxpSqlQYrOcM5xWV5LqqxJ1Mn6qkx4EhuvHYGO9iRudvNjtWjrK6jkbqsTJOW7ZFRhGolGXjOTcuF2sCANhe9HfARZjmzS2U9YWYkeG7bEA5i10AJG7W8io2m550zyMmTKVEzMWWwAicRNv7JY7Aef67VB4tyO+pH1dWWYqwa8S4i5BUxpeykWAuciRfcea7NbyKJQweYlT1SBgNi8sepXyd8ZE8ewbfmpbGC0/evS9t5lBYSEAhgQI/wCIWBF1x95W8j5rq1nOOmjiMhk/nsuLBroAzAqVutgRcsAAGU+6ro/2fR9J0Z/4kciNgiqozaNrhd/t6a/cTfe9fI+QyqNhOI5JBIsjLCoUq6opCoSbMMFIYlt7+rAPmGCy491Z+Hv0AepLGthcA2bHIAnbLEm35qv4Zy08pjbVKEiiAEGlBuqW2DSkbO//AGFaXSacRxogNwqhQfmwAruqOCbtnq0+rnpafw4Us3fOVX7zvnLPOE1qaXUanUQovbJ0IYMmvJuGn6Ki+JLWtYBbg383rVcG5o607QSQvBIEEgVmUkqTa5CntN/Rrq4loItH1NVDpUeQktIxfGy+XKlrgE/ygAE+SK+8e4fMNRFqdPGkrIjxspbAkNYghvBsR4PzWEpRPZLU6fXfZFVik26ppYW9Ze7e93g0NKycfOb6cKvEYTAx2Eid0Ln+xJU/g3rR8O4gk8Syxtkji4P/AL+CPYropJnh1el1dKKlJYezWU/ZrBJpSlaPMKUpQClKUApSlAKUpQCqPm/XtDAjJI0d5olZkUMwVmAfFSrb2vvY281eV1ywK1slDWIYXANiNwRf2PmowYKBtZ1DOHmOKwKt41HXT9TMo6gKbHpMCcQp3B28V8m1mqkC5Sajtkhaf6QXosJ4wUjIj7o8CxP3bKpvY2PoVKnaWzBwcQ1rlVEkwLNGNQTCo/TsZAGWIsliuGW5ztZWvvY6rl2SQ6desWMgLqSwAZgrMqkgAC5UA7ADfxVlSqkLFKUqkMxzhwefVgxKAIVjaQgsB15RfpId9o1YBmv5IUeL1JbXzvNp4iohLo8swDhmQAqFW+BU3LbkW8Gx9m+qLDw8CVpSxZmAUXt2r5sth4v8/istFPnFOFR6iIxSrkjWuLkeNxupHuq/gfKy6Nj0JHETbtExyUH5U+QfnzerulHFN2do9Rqx03pKT7XuuPevPqKUpWjgf//Z"/>
          <p:cNvSpPr>
            <a:spLocks noChangeAspect="1" noChangeArrowheads="1"/>
          </p:cNvSpPr>
          <p:nvPr/>
        </p:nvSpPr>
        <p:spPr bwMode="auto">
          <a:xfrm>
            <a:off x="155575" y="-571500"/>
            <a:ext cx="154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2" name="AutoShape 4" descr="data:image/jpg;base64,/9j/4AAQSkZJRgABAQAAAQABAAD/2wCEAAkGBhQSEBUUExMVExQWFxkZFRgYGBwdFxYgICEZGRkgGBkXHCghIBkjIB8fKy8gJCcpLC4tHR4yNTA2NTI3MCoBCQoKDgwOGg8PGiskHyA0NCwpMSwpLC4tLCwsKSwsNCksNSwsLCkpLCw0LTAsLiwpKiw0LywtLC4sLCksKSwpLP/AABEIAH0AogMBIgACEQEDEQH/xAAbAAEAAwADAQAAAAAAAAAAAAAABAUGAgMHAf/EADoQAAIBAwIGAQMBBgMIAwAAAAECAwAREgQhBQYTIjFBUSMyYRQHFjNScYFCseEVNGKSk6HB0USCkf/EABkBAQEBAQEBAAAAAAAAAAAAAAABAgMEBf/EACoRAAICAQMDAgYDAQAAAAAAAAABAhEhAzFBBBJRYXETIjKBkfChsdEF/9oADAMBAAIRAxEAPwD2+STEEnwBes3o+Y5RHFLKImXUIrRRx3EoZymCgs+Liz9zjAC3ix201VacsaYBgIVswt5PaLhrJv2DIA9ttwD6qOylceeEzwWCZnyVGAwGLsZVCkl/N423G1rG+9dGq/aAg08k0cMjBUdkLYqrssX6jE9xI7PdvII8+buHl7ToQViUFSpB3vdcypJvuQXbc/zGoek5L0ydT6YZZLjE3xVSixFQL2+0Wv5sSL2qZGDrl5yRbXhl7n6cdsPqOHWJ1HftizeTYEBiK7dTzZGmmXUFHxZihHaMCCytmxOKgFSMibeN96lJy5pw2XSF7g3JJsQyvcXOxLKpJHkgE3rnNwKFoxGYxgGZgASCC2RYgqQRfI339mmRgg/vamDOIpDGuwe6BGYFUKgl9jdvJ2Nmtf3VD9oYaWMLAxhdYWLswBUP+pzuv/D0D/Xf8XvW5X0xv9FRe3i4xtiRhY9p7V3W3gV8j5V0q42hUY44+dsWd19+i7/87DwbUyMFWOfo3S6RyFirnwpChUEuTWcAixGwN73G1dun53RgPpS3YlY9lHVYOsTBe849zD7iNrn1VjDyzp1FhEtrMNyTswCMLk3tiALegNq4avleFo8EURkXxZRut3WRrX+WUH0dtiDvUqQwS+E8SE8QkCsncylWtkCrFDexI8g+6mVB4LwldNAsSEkLkbnySxLEm35JqdW0QUpSgFKUoBVTxnmnTaXaaVVa1wg3c/HaN6hcy84rp2EMS9fVNskS+vy9vA/Hn+g3qv4VyK0kq6rXSGXUBgwQfw0AvitvYBN9ttve9+bk9on09DpNOMPjdU3GL+lL6pe3her+xq9BqTJGHKGPLcK33AesgPB/HqpFKV0PmyabtKhSlKEFKUoBSlKAUpSgKrmfVTRaWSWBo1aJHkPUjZwwVWawxkQgm3m5/pVXBzgIpRBqCrykE5RqqA9hlAETTPJbEHv+2+1aPWaRZY3jcXR1ZWHi4YEHcfg1Tty5pZJ3N3zVld0ErhQxQxhigNrsm35FZd8FRG0/PcbBW6E6xlo1Z2CWjMgDoGAe/wBjKxte2Sjz46NF+0SKdolgTqZzRobSRnFHWVlc4ObEdM3RrML+K5a7k5ROkvUWPTxdN2UlwD0lxGffgRYDuZbgC3wRZ6XlOCMLj1ex0ZLyyHDDIKq3bZLMwx9gkGisYLmlKVogpSuEsoVSzEKqgliTYADckk+AKAruZ+KNptJNMouyLdb+LkgC/wCBevMV10uBkGq1n6lQ0hZv92IUFio39gWB8E2Fq9Inj/XQxlXZNO5JkUoQ8yg2UAv9sbeScblSLEXrKx8qaRpf0n+0y6Bv906yZXG5UqGvt8Y3/wA64akZN4Pv/wDL6vptDTlHVw7va7VbbP8AGE73waDkrgsKQLqEQ9SdQ7sxybu3IBO+N/8AW9aSuEMIRQqgBVAAA8ADYV9kkCgliAACSSbAAeSSfVdYqlR8fqNZ62o5tvPnxwvscqV1walXBKMrAGxxINj8G3veuytHAUpSgFKUoBSlKAUpSgKDnLh000KLFcgSK0iC13UBtu5gDvY2JF7VmZeVNZ01BycXi6i5KWcKkigG7KpxYr5Pr3bfZcf4udPGrKodmYKq925sT4jR3OwOyqT/AG3qv5b5kk1UrkoEi6MEibnMF+oGDbeLpt/rthpWaWxntVynqX080UkTSyvp3RZjqCAAYcEjKg9xEnm4xN8r32qdqOWZMmkMTyq0xLQ9YgmPpqsQBLWAR7krfc771yH7Qn7CdK/ciSsF6kmMbsyIbxwlQ/Y5IYqLAbm+3ODnOaSWJFgWMtOisrlg3TZZzkAyC5+ncMpZG8BviY2GT5wXlnURyRyyktKJhmxkY/S6CoVAJtbqD43IyrZUqu4hx2OJxGcmbBnIRS2CAElnt4W4sPZOwB3ttKibnbxTiqadM3J3IVVUFndj4VFG5Y/H9Sdt64x6SQzmRpT08QqRBQFF7ZFzuWa/jwAPV96h8O1iR6Zp5NUNQrnPqC3T3sqrEq3svgAXYknySamcG4umphWRD5+5faNYEqwIBBF/Y9g+DU3BNNY1uW9Rcvm5A13VEJ6XTxMlw9wvUuL52z/w2tbatnWM1nP9zIkSEFWKo53BKSJG+S22Bucdzex8UlXIRWcN4TrlH11nkS6ddEbB5SBJcxs2qe4ywvbpAqBt6qVNwvWkmyz9QjtczBkWPo4mNu4ZS9W5yx8kNlYWqdpf2hLIWCQsSSBDvbqEv0wGJFk+ffbf3tXJ+cZlnMTaQ3IgVF6iXzk6+WTAlQg6Xkb/AI3sM0mXJZ8saGSJJOqLM0rN5BvdUF9vyDVzWW/fjZD+nf62B0/ev1QzrHdv5LFlNjfY/O1XnBuJdeESFChu6stwcWRmRhceRkpsfYraaIybSlKpBSoeu0sjlDHMYgD3DBWz8bXbx4Pj5qn5ifXQyieAieBbdXTBB1CP8TRP5Le8T5ttVSt0VKzSVkJP2ixNpNbNCpJ0rMlmGzt4QixviW/vtWXOt1cWoTiE800Uc76iJIpFCiKNY5JIi0Z2zuhO/wCPmqDg2gdYv0pez6mThjE4i9n6kr7eDYCvRDSVW/T+8m1E9D0XPTRcOl1GsUdXTytDKsY+5gwAxDHa4IPn5rV8P1qzRJKn2yKrrfzYgEX/ADXlfEdE7at9IZLq/E4GdcF77xLKxPwPpHYbbmoXAk1mpVYtPqHU8PhusYsA8qyMgRz7Uonv+Y+qPTTV7f4yuKZ6/wAQ4ZFOoWVFdQQQD6I9iuGh4LBCbxRJGccO0W7bswG3oFjt6uaws3D+L63TTN1v0wdiIYXjVZbXH3yLutvVhew/NXPL/LnEYosZ+I5n19JWK/8A3fc/3FcnBJXavx+4MV6l7Ny7pnMZaCM9IAR9o7QDcAfgHe3zWXl5k4Np5jDnCjiRWOKsVV1JK9yiwKknYGwufzWg43w/UPBaHUFJBGwPYv1Gt2m5+3f4+a8R0WoiTRlH1UcBUW1GmfThppHBN8XK3BOwBuMa3oaSnd/v8M1GKe57gOJjVLKmmkK42HXCBo7k9wjJNmYD3uoJHmxFWWm0+CKl2bEAZMbs35Y+yawX7OdPO/DoUXV9J4gVkj6aMyXZmTIPuOwrYeLAVpjwrVD/AOcf+hHXCS7ZNb0Zap0Z/R8Nhy1fDIW6XReHVQgKSI7skwBvYMOqhNr+HA9bX/KHBTp4SX/iS4O4tYJjHHEqj+ioLn2bn8Ch5Xz1Ua61NZg+oUR7wxBmEbSBRY+fJP8AQitZw3RTIT1ZzMCNh01W3/L5rC3sMn1VnlnT5s/SBLEk7ta5IclVvZSWAJIAuRvVpStmSo/dTTd/0h3+e5u3uz7N+zuAbttuAa7NPy1po2VkiVSgULa+2JkKnz5BkffycjerOlSkLKuHlnTIxZYlBLK3k7FWzXEE2UBt7CwvU/TaVY1xRQouzWHyxLMf7kk/3rtpSgKUpVApSlAV3HOX4NZGItRH1EDBgMmXcX9oQfZ91m9VyZIeMQ6lcRpkjUkX3zRZI0AX4xfzW1pW4zlHCKm0Yt+T5Txsau6/p8AxF+7qBGiG1v5WJvVny3oIYtRq+np3hd3WR2YgiXLMBlAJxGSv2mx3v7q81MxRGYKzkAkKtsm/AuQLn8msxy7pdTFqnaeNmbUxpJJIGBihKmUdJbm/YpQCw7jm21SWo3S+xbbNZSoXBtd1oEl9OCy9uJxJONxkfVt771NrJkVCm4LA8nUaCJpP5iilvxuReptKAi6vQ5ByhEcrLiJQqlh7H3DcA+j8mshxnmLWAHR/Sh1kpVYJibQOpPewDXOYAI6e5uRb5rc1T8xcGaYRvEVWeF84iwup9Mre8WHx+KxJPdHo6f4bk46nOz8Ph+3D9DF828Mki6kUdrf7OSLTAozFpVZwREwYWlv0jc3OwPo16TEDiL7mwv8A191i+JScR0unlnfURWVi4jCZ/cQAmbYnEE/k22F9hWoHGYxp1nd1SMoGLE7bj/P8eakXk3qdNKKi01K3WLecY2zvxZPpVfwbjkWqRniJIVipupUg7Hwd/BFWFbTvY884S05OM1TQpSlUwKUpQClKUApSlAdWqmwRmtfFSbfNheqLR87wMFzyQlFLsUbpITEJ8TJa18Df+3/7fzxBlKnwwIP99qo5eUdOISjlunszZMLWEI0xubfb0xv+d6jsp8bnKIbkSIMWJV43WUkGFUCoV3y6q2Hm5A8g2irz7AVfrBo7PIhGLZKiYh3kFrqAW/8AIuN6lfujGwu888r2IWRnXJbmJlKhVCgqYlIsLE5FgbmosnIELG7Sys+TmRz0yz5lWI3jslrbFArLc2NZ+YuD7++GnghxijmKwgIiiN7MEkTTt0yw7sGYX+drXrUA1RT8nwtGEDOthIFIIuM5EnJ3W2zotri1rg3q9AqqyM+0pStEFKUoCh5u4fLLHF00EoSZHeMsF6gW5ABbbzbY1Q8d0UoC6vVsDIrAafSpZoyxuFDZfc9ze48Y7VvKyvMul1LayF4YRKqI2BZgEjkJtk48nFfAA8muU48n1uh6htx032pK3bdP2tulezazXPBF4RxldHp+k8Up1bOS0drtO7bl0ZbqY/8Ai/wgWIB2qXo+JaxdZDHOYiJlkYxoDeEKLglye65IHx8V36Xk6MRuZ2aWaSxkmyKuCNx0ypBQKRtb4qp4HxIjUSauVWOnZOlFOzL2JHe5kWwsJGuQyg77WFxfOVR07tOfxJJd3ltbylhKK4S3XLS42NxSsnw3myabVQgRBdPMJDGWv1Sqi/UI8BCSAAdze9ayusZKWx83X6eeg0p7tXv6tfnApSlaPOKUpQClKUArz3jsc882tji/UOwZkAyP6cIdOuSFcscy7Ai4yuVINr16FXwKKjVlMPJw/URXQ/q30wdScJGMxvEPtYMGwEvlVIAPrG4qLBw/VIzmZdWQ7xPP0XYMx/TxoChjYeJVbIIR4S4wr0OlTtFmO4Tw/WCSOSZpi/WRXHU+l0/065fTBw/i/wCK173ttWxpSqlQYrOcM5xWV5LqqxJ1Mn6qkx4EhuvHYGO9iRudvNjtWjrK6jkbqsTJOW7ZFRhGolGXjOTcuF2sCANhe9HfARZjmzS2U9YWYkeG7bEA5i10AJG7W8io2m550zyMmTKVEzMWWwAicRNv7JY7Aef67VB4tyO+pH1dWWYqwa8S4i5BUxpeykWAuciRfcea7NbyKJQweYlT1SBgNi8sepXyd8ZE8ewbfmpbGC0/evS9t5lBYSEAhgQI/wCIWBF1x95W8j5rq1nOOmjiMhk/nsuLBroAzAqVutgRcsAAGU+6ro/2fR9J0Z/4kciNgiqozaNrhd/t6a/cTfe9fI+QyqNhOI5JBIsjLCoUq6opCoSbMMFIYlt7+rAPmGCy491Z+Hv0AepLGthcA2bHIAnbLEm35qv4Zy08pjbVKEiiAEGlBuqW2DSkbO//AGFaXSacRxogNwqhQfmwAruqOCbtnq0+rnpafw4Us3fOVX7zvnLPOE1qaXUanUQovbJ0IYMmvJuGn6Ki+JLWtYBbg383rVcG5o607QSQvBIEEgVmUkqTa5CntN/Rrq4loItH1NVDpUeQktIxfGy+XKlrgE/ygAE+SK+8e4fMNRFqdPGkrIjxspbAkNYghvBsR4PzWEpRPZLU6fXfZFVik26ppYW9Ze7e93g0NKycfOb6cKvEYTAx2Eid0Ln+xJU/g3rR8O4gk8Syxtkji4P/AL+CPYropJnh1el1dKKlJYezWU/ZrBJpSlaPMKUpQClKUApSlAKUpQCqPm/XtDAjJI0d5olZkUMwVmAfFSrb2vvY281eV1ywK1slDWIYXANiNwRf2PmowYKBtZ1DOHmOKwKt41HXT9TMo6gKbHpMCcQp3B28V8m1mqkC5Sajtkhaf6QXosJ4wUjIj7o8CxP3bKpvY2PoVKnaWzBwcQ1rlVEkwLNGNQTCo/TsZAGWIsliuGW5ztZWvvY6rl2SQ6desWMgLqSwAZgrMqkgAC5UA7ADfxVlSqkLFKUqkMxzhwefVgxKAIVjaQgsB15RfpId9o1YBmv5IUeL1JbXzvNp4iohLo8swDhmQAqFW+BU3LbkW8Gx9m+qLDw8CVpSxZmAUXt2r5sth4v8/istFPnFOFR6iIxSrkjWuLkeNxupHuq/gfKy6Nj0JHETbtExyUH5U+QfnzerulHFN2do9Rqx03pKT7XuuPevPqKUpWjgf//Z"/>
          <p:cNvSpPr>
            <a:spLocks noChangeAspect="1" noChangeArrowheads="1"/>
          </p:cNvSpPr>
          <p:nvPr/>
        </p:nvSpPr>
        <p:spPr bwMode="auto">
          <a:xfrm>
            <a:off x="155575" y="-571500"/>
            <a:ext cx="154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3" name="AutoShape 6" descr="data:image/jpg;base64,/9j/4AAQSkZJRgABAQAAAQABAAD/2wCEAAkGBhQSEBUUExMVExQWFxkZFRgYGBwdFxYgICEZGRkgGBkXHCghIBkjIB8fKy8gJCcpLC4tHR4yNTA2NTI3MCoBCQoKDgwOGg8PGiskHyA0NCwpMSwpLC4tLCwsKSwsNCksNSwsLCkpLCw0LTAsLiwpKiw0LywtLC4sLCksKSwpLP/AABEIAH0AogMBIgACEQEDEQH/xAAbAAEAAwADAQAAAAAAAAAAAAAABAUGAgMHAf/EADoQAAIBAwIGAQMBBgMIAwAAAAECAwAREgQhBQYTIjFBUSMyYRQHFjNScYFCseEVNGKSk6HB0USCkf/EABkBAQEBAQEBAAAAAAAAAAAAAAABAgMEBf/EACoRAAICAQMDAgYDAQAAAAAAAAABAhEhAzFBBBJRYXETIjKBkfChsdEF/9oADAMBAAIRAxEAPwD2+STEEnwBes3o+Y5RHFLKImXUIrRRx3EoZymCgs+Liz9zjAC3ix201VacsaYBgIVswt5PaLhrJv2DIA9ttwD6qOylceeEzwWCZnyVGAwGLsZVCkl/N423G1rG+9dGq/aAg08k0cMjBUdkLYqrssX6jE9xI7PdvII8+buHl7ToQViUFSpB3vdcypJvuQXbc/zGoek5L0ydT6YZZLjE3xVSixFQL2+0Wv5sSL2qZGDrl5yRbXhl7n6cdsPqOHWJ1HftizeTYEBiK7dTzZGmmXUFHxZihHaMCCytmxOKgFSMibeN96lJy5pw2XSF7g3JJsQyvcXOxLKpJHkgE3rnNwKFoxGYxgGZgASCC2RYgqQRfI339mmRgg/vamDOIpDGuwe6BGYFUKgl9jdvJ2Nmtf3VD9oYaWMLAxhdYWLswBUP+pzuv/D0D/Xf8XvW5X0xv9FRe3i4xtiRhY9p7V3W3gV8j5V0q42hUY44+dsWd19+i7/87DwbUyMFWOfo3S6RyFirnwpChUEuTWcAixGwN73G1dun53RgPpS3YlY9lHVYOsTBe849zD7iNrn1VjDyzp1FhEtrMNyTswCMLk3tiALegNq4avleFo8EURkXxZRut3WRrX+WUH0dtiDvUqQwS+E8SE8QkCsncylWtkCrFDexI8g+6mVB4LwldNAsSEkLkbnySxLEm35JqdW0QUpSgFKUoBVTxnmnTaXaaVVa1wg3c/HaN6hcy84rp2EMS9fVNskS+vy9vA/Hn+g3qv4VyK0kq6rXSGXUBgwQfw0AvitvYBN9ttve9+bk9on09DpNOMPjdU3GL+lL6pe3her+xq9BqTJGHKGPLcK33AesgPB/HqpFKV0PmyabtKhSlKEFKUoBSlKAUpSgKrmfVTRaWSWBo1aJHkPUjZwwVWawxkQgm3m5/pVXBzgIpRBqCrykE5RqqA9hlAETTPJbEHv+2+1aPWaRZY3jcXR1ZWHi4YEHcfg1Tty5pZJ3N3zVld0ErhQxQxhigNrsm35FZd8FRG0/PcbBW6E6xlo1Z2CWjMgDoGAe/wBjKxte2Sjz46NF+0SKdolgTqZzRobSRnFHWVlc4ObEdM3RrML+K5a7k5ROkvUWPTxdN2UlwD0lxGffgRYDuZbgC3wRZ6XlOCMLj1ex0ZLyyHDDIKq3bZLMwx9gkGisYLmlKVogpSuEsoVSzEKqgliTYADckk+AKAruZ+KNptJNMouyLdb+LkgC/wCBevMV10uBkGq1n6lQ0hZv92IUFio39gWB8E2Fq9Inj/XQxlXZNO5JkUoQ8yg2UAv9sbeScblSLEXrKx8qaRpf0n+0y6Bv906yZXG5UqGvt8Y3/wA64akZN4Pv/wDL6vptDTlHVw7va7VbbP8AGE73waDkrgsKQLqEQ9SdQ7sxybu3IBO+N/8AW9aSuEMIRQqgBVAAA8ADYV9kkCgliAACSSbAAeSSfVdYqlR8fqNZ62o5tvPnxwvscqV1walXBKMrAGxxINj8G3veuytHAUpSgFKUoBSlKAUpSgKDnLh000KLFcgSK0iC13UBtu5gDvY2JF7VmZeVNZ01BycXi6i5KWcKkigG7KpxYr5Pr3bfZcf4udPGrKodmYKq925sT4jR3OwOyqT/AG3qv5b5kk1UrkoEi6MEibnMF+oGDbeLpt/rthpWaWxntVynqX080UkTSyvp3RZjqCAAYcEjKg9xEnm4xN8r32qdqOWZMmkMTyq0xLQ9YgmPpqsQBLWAR7krfc771yH7Qn7CdK/ciSsF6kmMbsyIbxwlQ/Y5IYqLAbm+3ODnOaSWJFgWMtOisrlg3TZZzkAyC5+ncMpZG8BviY2GT5wXlnURyRyyktKJhmxkY/S6CoVAJtbqD43IyrZUqu4hx2OJxGcmbBnIRS2CAElnt4W4sPZOwB3ttKibnbxTiqadM3J3IVVUFndj4VFG5Y/H9Sdt64x6SQzmRpT08QqRBQFF7ZFzuWa/jwAPV96h8O1iR6Zp5NUNQrnPqC3T3sqrEq3svgAXYknySamcG4umphWRD5+5faNYEqwIBBF/Y9g+DU3BNNY1uW9Rcvm5A13VEJ6XTxMlw9wvUuL52z/w2tbatnWM1nP9zIkSEFWKo53BKSJG+S22Bucdzex8UlXIRWcN4TrlH11nkS6ddEbB5SBJcxs2qe4ywvbpAqBt6qVNwvWkmyz9QjtczBkWPo4mNu4ZS9W5yx8kNlYWqdpf2hLIWCQsSSBDvbqEv0wGJFk+ffbf3tXJ+cZlnMTaQ3IgVF6iXzk6+WTAlQg6Xkb/AI3sM0mXJZ8saGSJJOqLM0rN5BvdUF9vyDVzWW/fjZD+nf62B0/ev1QzrHdv5LFlNjfY/O1XnBuJdeESFChu6stwcWRmRhceRkpsfYraaIybSlKpBSoeu0sjlDHMYgD3DBWz8bXbx4Pj5qn5ifXQyieAieBbdXTBB1CP8TRP5Le8T5ttVSt0VKzSVkJP2ixNpNbNCpJ0rMlmGzt4QixviW/vtWXOt1cWoTiE800Uc76iJIpFCiKNY5JIi0Z2zuhO/wCPmqDg2gdYv0pez6mThjE4i9n6kr7eDYCvRDSVW/T+8m1E9D0XPTRcOl1GsUdXTytDKsY+5gwAxDHa4IPn5rV8P1qzRJKn2yKrrfzYgEX/ADXlfEdE7at9IZLq/E4GdcF77xLKxPwPpHYbbmoXAk1mpVYtPqHU8PhusYsA8qyMgRz7Uonv+Y+qPTTV7f4yuKZ6/wAQ4ZFOoWVFdQQQD6I9iuGh4LBCbxRJGccO0W7bswG3oFjt6uaws3D+L63TTN1v0wdiIYXjVZbXH3yLutvVhew/NXPL/LnEYosZ+I5n19JWK/8A3fc/3FcnBJXavx+4MV6l7Ny7pnMZaCM9IAR9o7QDcAfgHe3zWXl5k4Np5jDnCjiRWOKsVV1JK9yiwKknYGwufzWg43w/UPBaHUFJBGwPYv1Gt2m5+3f4+a8R0WoiTRlH1UcBUW1GmfThppHBN8XK3BOwBuMa3oaSnd/v8M1GKe57gOJjVLKmmkK42HXCBo7k9wjJNmYD3uoJHmxFWWm0+CKl2bEAZMbs35Y+yawX7OdPO/DoUXV9J4gVkj6aMyXZmTIPuOwrYeLAVpjwrVD/AOcf+hHXCS7ZNb0Zap0Z/R8Nhy1fDIW6XReHVQgKSI7skwBvYMOqhNr+HA9bX/KHBTp4SX/iS4O4tYJjHHEqj+ioLn2bn8Ch5Xz1Ua61NZg+oUR7wxBmEbSBRY+fJP8AQitZw3RTIT1ZzMCNh01W3/L5rC3sMn1VnlnT5s/SBLEk7ta5IclVvZSWAJIAuRvVpStmSo/dTTd/0h3+e5u3uz7N+zuAbttuAa7NPy1po2VkiVSgULa+2JkKnz5BkffycjerOlSkLKuHlnTIxZYlBLK3k7FWzXEE2UBt7CwvU/TaVY1xRQouzWHyxLMf7kk/3rtpSgKUpVApSlAV3HOX4NZGItRH1EDBgMmXcX9oQfZ91m9VyZIeMQ6lcRpkjUkX3zRZI0AX4xfzW1pW4zlHCKm0Yt+T5Txsau6/p8AxF+7qBGiG1v5WJvVny3oIYtRq+np3hd3WR2YgiXLMBlAJxGSv2mx3v7q81MxRGYKzkAkKtsm/AuQLn8msxy7pdTFqnaeNmbUxpJJIGBihKmUdJbm/YpQCw7jm21SWo3S+xbbNZSoXBtd1oEl9OCy9uJxJONxkfVt771NrJkVCm4LA8nUaCJpP5iilvxuReptKAi6vQ5ByhEcrLiJQqlh7H3DcA+j8mshxnmLWAHR/Sh1kpVYJibQOpPewDXOYAI6e5uRb5rc1T8xcGaYRvEVWeF84iwup9Mre8WHx+KxJPdHo6f4bk46nOz8Ph+3D9DF828Mki6kUdrf7OSLTAozFpVZwREwYWlv0jc3OwPo16TEDiL7mwv8A191i+JScR0unlnfURWVi4jCZ/cQAmbYnEE/k22F9hWoHGYxp1nd1SMoGLE7bj/P8eakXk3qdNKKi01K3WLecY2zvxZPpVfwbjkWqRniJIVipupUg7Hwd/BFWFbTvY884S05OM1TQpSlUwKUpQClKUApSlAdWqmwRmtfFSbfNheqLR87wMFzyQlFLsUbpITEJ8TJa18Df+3/7fzxBlKnwwIP99qo5eUdOISjlunszZMLWEI0xubfb0xv+d6jsp8bnKIbkSIMWJV43WUkGFUCoV3y6q2Hm5A8g2irz7AVfrBo7PIhGLZKiYh3kFrqAW/8AIuN6lfujGwu888r2IWRnXJbmJlKhVCgqYlIsLE5FgbmosnIELG7Sys+TmRz0yz5lWI3jslrbFArLc2NZ+YuD7++GnghxijmKwgIiiN7MEkTTt0yw7sGYX+drXrUA1RT8nwtGEDOthIFIIuM5EnJ3W2zotri1rg3q9AqqyM+0pStEFKUoCh5u4fLLHF00EoSZHeMsF6gW5ABbbzbY1Q8d0UoC6vVsDIrAafSpZoyxuFDZfc9ze48Y7VvKyvMul1LayF4YRKqI2BZgEjkJtk48nFfAA8muU48n1uh6htx032pK3bdP2tulezazXPBF4RxldHp+k8Up1bOS0drtO7bl0ZbqY/8Ai/wgWIB2qXo+JaxdZDHOYiJlkYxoDeEKLglye65IHx8V36Xk6MRuZ2aWaSxkmyKuCNx0ypBQKRtb4qp4HxIjUSauVWOnZOlFOzL2JHe5kWwsJGuQyg77WFxfOVR07tOfxJJd3ltbylhKK4S3XLS42NxSsnw3myabVQgRBdPMJDGWv1Sqi/UI8BCSAAdze9ayusZKWx83X6eeg0p7tXv6tfnApSlaPOKUpQClKUArz3jsc882tji/UOwZkAyP6cIdOuSFcscy7Ai4yuVINr16FXwKKjVlMPJw/URXQ/q30wdScJGMxvEPtYMGwEvlVIAPrG4qLBw/VIzmZdWQ7xPP0XYMx/TxoChjYeJVbIIR4S4wr0OlTtFmO4Tw/WCSOSZpi/WRXHU+l0/065fTBw/i/wCK173ttWxpSqlQYrOcM5xWV5LqqxJ1Mn6qkx4EhuvHYGO9iRudvNjtWjrK6jkbqsTJOW7ZFRhGolGXjOTcuF2sCANhe9HfARZjmzS2U9YWYkeG7bEA5i10AJG7W8io2m550zyMmTKVEzMWWwAicRNv7JY7Aef67VB4tyO+pH1dWWYqwa8S4i5BUxpeykWAuciRfcea7NbyKJQweYlT1SBgNi8sepXyd8ZE8ewbfmpbGC0/evS9t5lBYSEAhgQI/wCIWBF1x95W8j5rq1nOOmjiMhk/nsuLBroAzAqVutgRcsAAGU+6ro/2fR9J0Z/4kciNgiqozaNrhd/t6a/cTfe9fI+QyqNhOI5JBIsjLCoUq6opCoSbMMFIYlt7+rAPmGCy491Z+Hv0AepLGthcA2bHIAnbLEm35qv4Zy08pjbVKEiiAEGlBuqW2DSkbO//AGFaXSacRxogNwqhQfmwAruqOCbtnq0+rnpafw4Us3fOVX7zvnLPOE1qaXUanUQovbJ0IYMmvJuGn6Ki+JLWtYBbg383rVcG5o607QSQvBIEEgVmUkqTa5CntN/Rrq4loItH1NVDpUeQktIxfGy+XKlrgE/ygAE+SK+8e4fMNRFqdPGkrIjxspbAkNYghvBsR4PzWEpRPZLU6fXfZFVik26ppYW9Ze7e93g0NKycfOb6cKvEYTAx2Eid0Ln+xJU/g3rR8O4gk8Syxtkji4P/AL+CPYropJnh1el1dKKlJYezWU/ZrBJpSlaPMKUpQClKUApSlAKUpQCqPm/XtDAjJI0d5olZkUMwVmAfFSrb2vvY281eV1ywK1slDWIYXANiNwRf2PmowYKBtZ1DOHmOKwKt41HXT9TMo6gKbHpMCcQp3B28V8m1mqkC5Sajtkhaf6QXosJ4wUjIj7o8CxP3bKpvY2PoVKnaWzBwcQ1rlVEkwLNGNQTCo/TsZAGWIsliuGW5ztZWvvY6rl2SQ6desWMgLqSwAZgrMqkgAC5UA7ADfxVlSqkLFKUqkMxzhwefVgxKAIVjaQgsB15RfpId9o1YBmv5IUeL1JbXzvNp4iohLo8swDhmQAqFW+BU3LbkW8Gx9m+qLDw8CVpSxZmAUXt2r5sth4v8/istFPnFOFR6iIxSrkjWuLkeNxupHuq/gfKy6Nj0JHETbtExyUH5U+QfnzerulHFN2do9Rqx03pKT7XuuPevPqKUpWjgf//Z"/>
          <p:cNvSpPr>
            <a:spLocks noChangeAspect="1" noChangeArrowheads="1"/>
          </p:cNvSpPr>
          <p:nvPr/>
        </p:nvSpPr>
        <p:spPr bwMode="auto">
          <a:xfrm>
            <a:off x="155575" y="-571500"/>
            <a:ext cx="154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sp>
        <p:nvSpPr>
          <p:cNvPr id="15364" name="AutoShape 8" descr="data:image/jpg;base64,/9j/4AAQSkZJRgABAQAAAQABAAD/2wCEAAkGBhQSEBUUExMVExQWFxkZFRgYGBwdFxYgICEZGRkgGBkXHCghIBkjIB8fKy8gJCcpLC4tHR4yNTA2NTI3MCoBCQoKDgwOGg8PGiskHyA0NCwpMSwpLC4tLCwsKSwsNCksNSwsLCkpLCw0LTAsLiwpKiw0LywtLC4sLCksKSwpLP/AABEIAH0AogMBIgACEQEDEQH/xAAbAAEAAwADAQAAAAAAAAAAAAAABAUGAgMHAf/EADoQAAIBAwIGAQMBBgMIAwAAAAECAwAREgQhBQYTIjFBUSMyYRQHFjNScYFCseEVNGKSk6HB0USCkf/EABkBAQEBAQEBAAAAAAAAAAAAAAABAgMEBf/EACoRAAICAQMDAgYDAQAAAAAAAAABAhEhAzFBBBJRYXETIjKBkfChsdEF/9oADAMBAAIRAxEAPwD2+STEEnwBes3o+Y5RHFLKImXUIrRRx3EoZymCgs+Liz9zjAC3ix201VacsaYBgIVswt5PaLhrJv2DIA9ttwD6qOylceeEzwWCZnyVGAwGLsZVCkl/N423G1rG+9dGq/aAg08k0cMjBUdkLYqrssX6jE9xI7PdvII8+buHl7ToQViUFSpB3vdcypJvuQXbc/zGoek5L0ydT6YZZLjE3xVSixFQL2+0Wv5sSL2qZGDrl5yRbXhl7n6cdsPqOHWJ1HftizeTYEBiK7dTzZGmmXUFHxZihHaMCCytmxOKgFSMibeN96lJy5pw2XSF7g3JJsQyvcXOxLKpJHkgE3rnNwKFoxGYxgGZgASCC2RYgqQRfI339mmRgg/vamDOIpDGuwe6BGYFUKgl9jdvJ2Nmtf3VD9oYaWMLAxhdYWLswBUP+pzuv/D0D/Xf8XvW5X0xv9FRe3i4xtiRhY9p7V3W3gV8j5V0q42hUY44+dsWd19+i7/87DwbUyMFWOfo3S6RyFirnwpChUEuTWcAixGwN73G1dun53RgPpS3YlY9lHVYOsTBe849zD7iNrn1VjDyzp1FhEtrMNyTswCMLk3tiALegNq4avleFo8EURkXxZRut3WRrX+WUH0dtiDvUqQwS+E8SE8QkCsncylWtkCrFDexI8g+6mVB4LwldNAsSEkLkbnySxLEm35JqdW0QUpSgFKUoBVTxnmnTaXaaVVa1wg3c/HaN6hcy84rp2EMS9fVNskS+vy9vA/Hn+g3qv4VyK0kq6rXSGXUBgwQfw0AvitvYBN9ttve9+bk9on09DpNOMPjdU3GL+lL6pe3her+xq9BqTJGHKGPLcK33AesgPB/HqpFKV0PmyabtKhSlKEFKUoBSlKAUpSgKrmfVTRaWSWBo1aJHkPUjZwwVWawxkQgm3m5/pVXBzgIpRBqCrykE5RqqA9hlAETTPJbEHv+2+1aPWaRZY3jcXR1ZWHi4YEHcfg1Tty5pZJ3N3zVld0ErhQxQxhigNrsm35FZd8FRG0/PcbBW6E6xlo1Z2CWjMgDoGAe/wBjKxte2Sjz46NF+0SKdolgTqZzRobSRnFHWVlc4ObEdM3RrML+K5a7k5ROkvUWPTxdN2UlwD0lxGffgRYDuZbgC3wRZ6XlOCMLj1ex0ZLyyHDDIKq3bZLMwx9gkGisYLmlKVogpSuEsoVSzEKqgliTYADckk+AKAruZ+KNptJNMouyLdb+LkgC/wCBevMV10uBkGq1n6lQ0hZv92IUFio39gWB8E2Fq9Inj/XQxlXZNO5JkUoQ8yg2UAv9sbeScblSLEXrKx8qaRpf0n+0y6Bv906yZXG5UqGvt8Y3/wA64akZN4Pv/wDL6vptDTlHVw7va7VbbP8AGE73waDkrgsKQLqEQ9SdQ7sxybu3IBO+N/8AW9aSuEMIRQqgBVAAA8ADYV9kkCgliAACSSbAAeSSfVdYqlR8fqNZ62o5tvPnxwvscqV1walXBKMrAGxxINj8G3veuytHAUpSgFKUoBSlKAUpSgKDnLh000KLFcgSK0iC13UBtu5gDvY2JF7VmZeVNZ01BycXi6i5KWcKkigG7KpxYr5Pr3bfZcf4udPGrKodmYKq925sT4jR3OwOyqT/AG3qv5b5kk1UrkoEi6MEibnMF+oGDbeLpt/rthpWaWxntVynqX080UkTSyvp3RZjqCAAYcEjKg9xEnm4xN8r32qdqOWZMmkMTyq0xLQ9YgmPpqsQBLWAR7krfc771yH7Qn7CdK/ciSsF6kmMbsyIbxwlQ/Y5IYqLAbm+3ODnOaSWJFgWMtOisrlg3TZZzkAyC5+ncMpZG8BviY2GT5wXlnURyRyyktKJhmxkY/S6CoVAJtbqD43IyrZUqu4hx2OJxGcmbBnIRS2CAElnt4W4sPZOwB3ttKibnbxTiqadM3J3IVVUFndj4VFG5Y/H9Sdt64x6SQzmRpT08QqRBQFF7ZFzuWa/jwAPV96h8O1iR6Zp5NUNQrnPqC3T3sqrEq3svgAXYknySamcG4umphWRD5+5faNYEqwIBBF/Y9g+DU3BNNY1uW9Rcvm5A13VEJ6XTxMlw9wvUuL52z/w2tbatnWM1nP9zIkSEFWKo53BKSJG+S22Bucdzex8UlXIRWcN4TrlH11nkS6ddEbB5SBJcxs2qe4ywvbpAqBt6qVNwvWkmyz9QjtczBkWPo4mNu4ZS9W5yx8kNlYWqdpf2hLIWCQsSSBDvbqEv0wGJFk+ffbf3tXJ+cZlnMTaQ3IgVF6iXzk6+WTAlQg6Xkb/AI3sM0mXJZ8saGSJJOqLM0rN5BvdUF9vyDVzWW/fjZD+nf62B0/ev1QzrHdv5LFlNjfY/O1XnBuJdeESFChu6stwcWRmRhceRkpsfYraaIybSlKpBSoeu0sjlDHMYgD3DBWz8bXbx4Pj5qn5ifXQyieAieBbdXTBB1CP8TRP5Le8T5ttVSt0VKzSVkJP2ixNpNbNCpJ0rMlmGzt4QixviW/vtWXOt1cWoTiE800Uc76iJIpFCiKNY5JIi0Z2zuhO/wCPmqDg2gdYv0pez6mThjE4i9n6kr7eDYCvRDSVW/T+8m1E9D0XPTRcOl1GsUdXTytDKsY+5gwAxDHa4IPn5rV8P1qzRJKn2yKrrfzYgEX/ADXlfEdE7at9IZLq/E4GdcF77xLKxPwPpHYbbmoXAk1mpVYtPqHU8PhusYsA8qyMgRz7Uonv+Y+qPTTV7f4yuKZ6/wAQ4ZFOoWVFdQQQD6I9iuGh4LBCbxRJGccO0W7bswG3oFjt6uaws3D+L63TTN1v0wdiIYXjVZbXH3yLutvVhew/NXPL/LnEYosZ+I5n19JWK/8A3fc/3FcnBJXavx+4MV6l7Ny7pnMZaCM9IAR9o7QDcAfgHe3zWXl5k4Np5jDnCjiRWOKsVV1JK9yiwKknYGwufzWg43w/UPBaHUFJBGwPYv1Gt2m5+3f4+a8R0WoiTRlH1UcBUW1GmfThppHBN8XK3BOwBuMa3oaSnd/v8M1GKe57gOJjVLKmmkK42HXCBo7k9wjJNmYD3uoJHmxFWWm0+CKl2bEAZMbs35Y+yawX7OdPO/DoUXV9J4gVkj6aMyXZmTIPuOwrYeLAVpjwrVD/AOcf+hHXCS7ZNb0Zap0Z/R8Nhy1fDIW6XReHVQgKSI7skwBvYMOqhNr+HA9bX/KHBTp4SX/iS4O4tYJjHHEqj+ioLn2bn8Ch5Xz1Ua61NZg+oUR7wxBmEbSBRY+fJP8AQitZw3RTIT1ZzMCNh01W3/L5rC3sMn1VnlnT5s/SBLEk7ta5IclVvZSWAJIAuRvVpStmSo/dTTd/0h3+e5u3uz7N+zuAbttuAa7NPy1po2VkiVSgULa+2JkKnz5BkffycjerOlSkLKuHlnTIxZYlBLK3k7FWzXEE2UBt7CwvU/TaVY1xRQouzWHyxLMf7kk/3rtpSgKUpVApSlAV3HOX4NZGItRH1EDBgMmXcX9oQfZ91m9VyZIeMQ6lcRpkjUkX3zRZI0AX4xfzW1pW4zlHCKm0Yt+T5Txsau6/p8AxF+7qBGiG1v5WJvVny3oIYtRq+np3hd3WR2YgiXLMBlAJxGSv2mx3v7q81MxRGYKzkAkKtsm/AuQLn8msxy7pdTFqnaeNmbUxpJJIGBihKmUdJbm/YpQCw7jm21SWo3S+xbbNZSoXBtd1oEl9OCy9uJxJONxkfVt771NrJkVCm4LA8nUaCJpP5iilvxuReptKAi6vQ5ByhEcrLiJQqlh7H3DcA+j8mshxnmLWAHR/Sh1kpVYJibQOpPewDXOYAI6e5uRb5rc1T8xcGaYRvEVWeF84iwup9Mre8WHx+KxJPdHo6f4bk46nOz8Ph+3D9DF828Mki6kUdrf7OSLTAozFpVZwREwYWlv0jc3OwPo16TEDiL7mwv8A191i+JScR0unlnfURWVi4jCZ/cQAmbYnEE/k22F9hWoHGYxp1nd1SMoGLE7bj/P8eakXk3qdNKKi01K3WLecY2zvxZPpVfwbjkWqRniJIVipupUg7Hwd/BFWFbTvY884S05OM1TQpSlUwKUpQClKUApSlAdWqmwRmtfFSbfNheqLR87wMFzyQlFLsUbpITEJ8TJa18Df+3/7fzxBlKnwwIP99qo5eUdOISjlunszZMLWEI0xubfb0xv+d6jsp8bnKIbkSIMWJV43WUkGFUCoV3y6q2Hm5A8g2irz7AVfrBo7PIhGLZKiYh3kFrqAW/8AIuN6lfujGwu888r2IWRnXJbmJlKhVCgqYlIsLE5FgbmosnIELG7Sys+TmRz0yz5lWI3jslrbFArLc2NZ+YuD7++GnghxijmKwgIiiN7MEkTTt0yw7sGYX+drXrUA1RT8nwtGEDOthIFIIuM5EnJ3W2zotri1rg3q9AqqyM+0pStEFKUoCh5u4fLLHF00EoSZHeMsF6gW5ABbbzbY1Q8d0UoC6vVsDIrAafSpZoyxuFDZfc9ze48Y7VvKyvMul1LayF4YRKqI2BZgEjkJtk48nFfAA8muU48n1uh6htx032pK3bdP2tulezazXPBF4RxldHp+k8Up1bOS0drtO7bl0ZbqY/8Ai/wgWIB2qXo+JaxdZDHOYiJlkYxoDeEKLglye65IHx8V36Xk6MRuZ2aWaSxkmyKuCNx0ypBQKRtb4qp4HxIjUSauVWOnZOlFOzL2JHe5kWwsJGuQyg77WFxfOVR07tOfxJJd3ltbylhKK4S3XLS42NxSsnw3myabVQgRBdPMJDGWv1Sqi/UI8BCSAAdze9ayusZKWx83X6eeg0p7tXv6tfnApSlaPOKUpQClKUArz3jsc882tji/UOwZkAyP6cIdOuSFcscy7Ai4yuVINr16FXwKKjVlMPJw/URXQ/q30wdScJGMxvEPtYMGwEvlVIAPrG4qLBw/VIzmZdWQ7xPP0XYMx/TxoChjYeJVbIIR4S4wr0OlTtFmO4Tw/WCSOSZpi/WRXHU+l0/065fTBw/i/wCK173ttWxpSqlQYrOcM5xWV5LqqxJ1Mn6qkx4EhuvHYGO9iRudvNjtWjrK6jkbqsTJOW7ZFRhGolGXjOTcuF2sCANhe9HfARZjmzS2U9YWYkeG7bEA5i10AJG7W8io2m550zyMmTKVEzMWWwAicRNv7JY7Aef67VB4tyO+pH1dWWYqwa8S4i5BUxpeykWAuciRfcea7NbyKJQweYlT1SBgNi8sepXyd8ZE8ewbfmpbGC0/evS9t5lBYSEAhgQI/wCIWBF1x95W8j5rq1nOOmjiMhk/nsuLBroAzAqVutgRcsAAGU+6ro/2fR9J0Z/4kciNgiqozaNrhd/t6a/cTfe9fI+QyqNhOI5JBIsjLCoUq6opCoSbMMFIYlt7+rAPmGCy491Z+Hv0AepLGthcA2bHIAnbLEm35qv4Zy08pjbVKEiiAEGlBuqW2DSkbO//AGFaXSacRxogNwqhQfmwAruqOCbtnq0+rnpafw4Us3fOVX7zvnLPOE1qaXUanUQovbJ0IYMmvJuGn6Ki+JLWtYBbg383rVcG5o607QSQvBIEEgVmUkqTa5CntN/Rrq4loItH1NVDpUeQktIxfGy+XKlrgE/ygAE+SK+8e4fMNRFqdPGkrIjxspbAkNYghvBsR4PzWEpRPZLU6fXfZFVik26ppYW9Ze7e93g0NKycfOb6cKvEYTAx2Eid0Ln+xJU/g3rR8O4gk8Syxtkji4P/AL+CPYropJnh1el1dKKlJYezWU/ZrBJpSlaPMKUpQClKUApSlAKUpQCqPm/XtDAjJI0d5olZkUMwVmAfFSrb2vvY281eV1ywK1slDWIYXANiNwRf2PmowYKBtZ1DOHmOKwKt41HXT9TMo6gKbHpMCcQp3B28V8m1mqkC5Sajtkhaf6QXosJ4wUjIj7o8CxP3bKpvY2PoVKnaWzBwcQ1rlVEkwLNGNQTCo/TsZAGWIsliuGW5ztZWvvY6rl2SQ6desWMgLqSwAZgrMqkgAC5UA7ADfxVlSqkLFKUqkMxzhwefVgxKAIVjaQgsB15RfpId9o1YBmv5IUeL1JbXzvNp4iohLo8swDhmQAqFW+BU3LbkW8Gx9m+qLDw8CVpSxZmAUXt2r5sth4v8/istFPnFOFR6iIxSrkjWuLkeNxupHuq/gfKy6Nj0JHETbtExyUH5U+QfnzerulHFN2do9Rqx03pKT7XuuPevPqKUpWjgf//Z"/>
          <p:cNvSpPr>
            <a:spLocks noChangeAspect="1" noChangeArrowheads="1"/>
          </p:cNvSpPr>
          <p:nvPr/>
        </p:nvSpPr>
        <p:spPr bwMode="auto">
          <a:xfrm>
            <a:off x="155575" y="-571500"/>
            <a:ext cx="15430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>
              <a:latin typeface="Constantia" pitchFamily="18" charset="0"/>
            </a:endParaRPr>
          </a:p>
        </p:txBody>
      </p:sp>
      <p:pic>
        <p:nvPicPr>
          <p:cNvPr id="15365" name="Picture 10" descr="http://t2.gstatic.com/images?q=tbn:4m5qff6vNyhAlM:http://www.daviddarling.info/images/Compton_effect.gif&amp;t=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836613"/>
            <a:ext cx="3267075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Box 9"/>
          <p:cNvSpPr txBox="1">
            <a:spLocks noChangeArrowheads="1"/>
          </p:cNvSpPr>
          <p:nvPr/>
        </p:nvSpPr>
        <p:spPr bwMode="auto">
          <a:xfrm>
            <a:off x="1476375" y="3789363"/>
            <a:ext cx="6624638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 typeface="Arial" charset="0"/>
              <a:buChar char="•"/>
            </a:pPr>
            <a:r>
              <a:rPr lang="en-US">
                <a:latin typeface="Constantia" pitchFamily="18" charset="0"/>
              </a:rPr>
              <a:t>Compton treated this like an elastic collision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onstantia" pitchFamily="18" charset="0"/>
              </a:rPr>
              <a:t>The incoming photon (x-ray) strikes the electron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onstantia" pitchFamily="18" charset="0"/>
              </a:rPr>
              <a:t>The electron emits a low energy photon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onstantia" pitchFamily="18" charset="0"/>
              </a:rPr>
              <a:t>Electron and photon scatter in opposite directions</a:t>
            </a:r>
          </a:p>
          <a:p>
            <a:pPr>
              <a:buFont typeface="Arial" charset="0"/>
              <a:buChar char="•"/>
            </a:pPr>
            <a:r>
              <a:rPr lang="en-US">
                <a:latin typeface="Constantia" pitchFamily="18" charset="0"/>
              </a:rPr>
              <a:t>From the path and speed of the electron, Compton could calculate the momentum of the scattered photon:</a:t>
            </a:r>
          </a:p>
          <a:p>
            <a:r>
              <a:rPr lang="en-US">
                <a:latin typeface="Constantia" pitchFamily="18" charset="0"/>
              </a:rPr>
              <a:t>			p = h/</a:t>
            </a:r>
            <a:r>
              <a:rPr lang="el-GR">
                <a:latin typeface="Constantia" pitchFamily="18" charset="0"/>
              </a:rPr>
              <a:t>λ</a:t>
            </a:r>
            <a:endParaRPr lang="en-US">
              <a:latin typeface="Constantia" pitchFamily="18" charset="0"/>
            </a:endParaRPr>
          </a:p>
          <a:p>
            <a:r>
              <a:rPr lang="en-US">
                <a:latin typeface="Constantia" pitchFamily="18" charset="0"/>
              </a:rPr>
              <a:t>Like the energy of a photon, the momentum depends only on its frequency (or wavelength.</a:t>
            </a:r>
          </a:p>
          <a:p>
            <a:endParaRPr lang="en-US"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What is happening?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incoming x-ray is a very high energy photon</a:t>
            </a:r>
          </a:p>
          <a:p>
            <a:pPr eaLnBrk="1" hangingPunct="1"/>
            <a:r>
              <a:rPr lang="en-US" smtClean="0"/>
              <a:t>The x-ray has more energy than is needed to eject the electron from the metal.</a:t>
            </a:r>
          </a:p>
          <a:p>
            <a:pPr eaLnBrk="1" hangingPunct="1"/>
            <a:r>
              <a:rPr lang="en-US" smtClean="0"/>
              <a:t>The ejected electron gets rid of the extra energy in the form of a lower energy photon.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What is learned from this?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We know that electrons have momentum because they have mass</a:t>
            </a:r>
          </a:p>
          <a:p>
            <a:pPr eaLnBrk="1" hangingPunct="1"/>
            <a:r>
              <a:rPr lang="en-US" smtClean="0"/>
              <a:t>Photons have momentum too, even though they have no mass!</a:t>
            </a:r>
          </a:p>
          <a:p>
            <a:pPr eaLnBrk="1" hangingPunct="1"/>
            <a:r>
              <a:rPr lang="en-US" smtClean="0"/>
              <a:t>Photons seem to behave much like particles when they interact (collide?) with electrons.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The deBroglie Wavelength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Louis deBroglie turned quantum physics upside down when he asked: if light waves can behave like particles, can particles behave like light waves?</a:t>
            </a:r>
          </a:p>
          <a:p>
            <a:pPr eaLnBrk="1" hangingPunct="1"/>
            <a:r>
              <a:rPr lang="en-US" smtClean="0"/>
              <a:t>Taking Compton’s formula:	 p = h/</a:t>
            </a:r>
            <a:r>
              <a:rPr lang="el-GR" smtClean="0"/>
              <a:t>λ</a:t>
            </a:r>
            <a:endParaRPr lang="en-US" smtClean="0"/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	The wavelength of a particle is given by: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mtClean="0"/>
              <a:t>				</a:t>
            </a:r>
            <a:r>
              <a:rPr lang="el-GR" smtClean="0"/>
              <a:t>λ</a:t>
            </a:r>
            <a:r>
              <a:rPr lang="en-US" smtClean="0"/>
              <a:t> = h/p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Remember, momentum is given by  p = mv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en-US" smtClean="0"/>
              <a:t>What does this mean?</a:t>
            </a:r>
          </a:p>
        </p:txBody>
      </p:sp>
      <p:sp>
        <p:nvSpPr>
          <p:cNvPr id="1945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h = 6.6 x 10</a:t>
            </a:r>
            <a:r>
              <a:rPr lang="en-US" baseline="30000" smtClean="0"/>
              <a:t>-34</a:t>
            </a:r>
            <a:r>
              <a:rPr lang="en-US" smtClean="0"/>
              <a:t>J s</a:t>
            </a:r>
          </a:p>
          <a:p>
            <a:pPr eaLnBrk="1" hangingPunct="1"/>
            <a:r>
              <a:rPr lang="en-US" smtClean="0"/>
              <a:t>h is an extremely small number, so </a:t>
            </a:r>
            <a:r>
              <a:rPr lang="el-GR" smtClean="0"/>
              <a:t>λ</a:t>
            </a:r>
            <a:r>
              <a:rPr lang="en-US" smtClean="0"/>
              <a:t> is very small unless m or v is very small.</a:t>
            </a:r>
          </a:p>
          <a:p>
            <a:pPr eaLnBrk="1" hangingPunct="1"/>
            <a:r>
              <a:rPr lang="en-US" smtClean="0"/>
              <a:t>For everyday objects like baseballs and ham sandwiches, the wavelength is unnoticeable.</a:t>
            </a:r>
          </a:p>
          <a:p>
            <a:pPr eaLnBrk="1" hangingPunct="1"/>
            <a:r>
              <a:rPr lang="en-US" smtClean="0"/>
              <a:t>For electrons and protons, the wavelength is noticeable, especially if they have a low speed.</a:t>
            </a:r>
          </a:p>
          <a:p>
            <a:pPr eaLnBrk="1" hangingPunct="1">
              <a:buFont typeface="Wingdings 2" pitchFamily="18" charset="2"/>
              <a:buNone/>
            </a:pPr>
            <a:endParaRPr lang="en-US" baseline="30000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Ok, now what does </a:t>
            </a:r>
            <a:r>
              <a:rPr lang="en-US" i="1" smtClean="0"/>
              <a:t>that</a:t>
            </a:r>
            <a:r>
              <a:rPr lang="en-US" smtClean="0"/>
              <a:t> mean?	</a:t>
            </a:r>
          </a:p>
        </p:txBody>
      </p:sp>
      <p:sp>
        <p:nvSpPr>
          <p:cNvPr id="2048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If a small particle has a wavelength, then it can do everything that waves do, such as:</a:t>
            </a:r>
          </a:p>
          <a:p>
            <a:pPr eaLnBrk="1" hangingPunct="1"/>
            <a:r>
              <a:rPr lang="en-US" smtClean="0"/>
              <a:t>Diffract (bend around corners)</a:t>
            </a:r>
          </a:p>
          <a:p>
            <a:pPr eaLnBrk="1" hangingPunct="1"/>
            <a:r>
              <a:rPr lang="en-US" smtClean="0"/>
              <a:t>Interfere with other small particles</a:t>
            </a:r>
          </a:p>
          <a:p>
            <a:pPr eaLnBrk="1" hangingPunct="1"/>
            <a:r>
              <a:rPr lang="en-US" smtClean="0"/>
              <a:t>Young’s experiment has been done with electrons.  The result: interference pattern on screen.  Some electrons cancel, others constructively interfere.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Applications of Matter-Waves</a:t>
            </a:r>
          </a:p>
        </p:txBody>
      </p:sp>
      <p:sp>
        <p:nvSpPr>
          <p:cNvPr id="2150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Optical microscopes are limited by the wavelength of the light they use.  The best microscopes possible can only see down to the micrometer.</a:t>
            </a:r>
          </a:p>
          <a:p>
            <a:pPr eaLnBrk="1" hangingPunct="1"/>
            <a:r>
              <a:rPr lang="en-US" smtClean="0"/>
              <a:t>A free electron has a much smaller wavelength than the wavelength of light.</a:t>
            </a:r>
          </a:p>
          <a:p>
            <a:pPr eaLnBrk="1" hangingPunct="1"/>
            <a:r>
              <a:rPr lang="en-US" smtClean="0"/>
              <a:t>A microscope that uses a beam of electrons instead of light will be able to see much better detail.  This leads to the invention of the electron microscope.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Flow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67</TotalTime>
  <Words>478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Design Template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Constantia</vt:lpstr>
      <vt:lpstr>Wingdings 2</vt:lpstr>
      <vt:lpstr>Flow</vt:lpstr>
      <vt:lpstr>Flow</vt:lpstr>
      <vt:lpstr>Flow</vt:lpstr>
      <vt:lpstr>Flow</vt:lpstr>
      <vt:lpstr>Slide 1</vt:lpstr>
      <vt:lpstr>The Compton Effect</vt:lpstr>
      <vt:lpstr>Slide 3</vt:lpstr>
      <vt:lpstr>What is happening?</vt:lpstr>
      <vt:lpstr>What is learned from this?</vt:lpstr>
      <vt:lpstr>The deBroglie Wavelength</vt:lpstr>
      <vt:lpstr>What does this mean?</vt:lpstr>
      <vt:lpstr>Ok, now what does that mean? </vt:lpstr>
      <vt:lpstr>Applications of Matter-Waves</vt:lpstr>
      <vt:lpstr>Electron Microscope</vt:lpstr>
      <vt:lpstr>Summary</vt:lpstr>
    </vt:vector>
  </TitlesOfParts>
  <Company>Hillcrest 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Compton Effect</dc:title>
  <dc:creator>Lawrence Nelson</dc:creator>
  <cp:lastModifiedBy>Customer</cp:lastModifiedBy>
  <cp:revision>10</cp:revision>
  <dcterms:created xsi:type="dcterms:W3CDTF">2011-01-14T05:15:21Z</dcterms:created>
  <dcterms:modified xsi:type="dcterms:W3CDTF">2011-01-14T21:06:24Z</dcterms:modified>
</cp:coreProperties>
</file>